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84" r:id="rId7"/>
    <p:sldId id="273" r:id="rId8"/>
    <p:sldId id="285" r:id="rId9"/>
    <p:sldId id="263" r:id="rId10"/>
    <p:sldId id="286" r:id="rId11"/>
    <p:sldId id="288" r:id="rId12"/>
    <p:sldId id="287" r:id="rId13"/>
    <p:sldId id="289" r:id="rId14"/>
    <p:sldId id="280" r:id="rId15"/>
    <p:sldId id="279" r:id="rId16"/>
    <p:sldId id="278" r:id="rId17"/>
    <p:sldId id="283" r:id="rId18"/>
    <p:sldId id="28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700FC2-1D4E-46EF-BCF1-370D41096CAA}">
          <p14:sldIdLst>
            <p14:sldId id="256"/>
            <p14:sldId id="257"/>
            <p14:sldId id="258"/>
            <p14:sldId id="260"/>
            <p14:sldId id="261"/>
            <p14:sldId id="284"/>
            <p14:sldId id="273"/>
            <p14:sldId id="285"/>
            <p14:sldId id="263"/>
            <p14:sldId id="286"/>
            <p14:sldId id="288"/>
            <p14:sldId id="287"/>
            <p14:sldId id="289"/>
            <p14:sldId id="280"/>
          </p14:sldIdLst>
        </p14:section>
        <p14:section name="Раздел без заголовка" id="{98F50030-F336-411D-95A8-C8B681704340}">
          <p14:sldIdLst>
            <p14:sldId id="279"/>
            <p14:sldId id="278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9" autoAdjust="0"/>
  </p:normalViewPr>
  <p:slideViewPr>
    <p:cSldViewPr snapToGrid="0">
      <p:cViewPr varScale="1">
        <p:scale>
          <a:sx n="81" d="100"/>
          <a:sy n="81" d="100"/>
        </p:scale>
        <p:origin x="96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9FB44-73CF-42DF-ADB8-A63A662D3ED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8953F-F01D-485B-A920-846FA70D2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8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953F-F01D-485B-A920-846FA70D22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4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953F-F01D-485B-A920-846FA70D220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1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3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3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5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429E-C69D-4DCF-AB50-2AFB51444794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3B0B-9F8F-4C5C-8DAE-53CD5B426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obadm@lobnya.mosreg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mailto:info@kenet.ru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gazetachaika.ru/" TargetMode="External"/><Relationship Id="rId3" Type="http://schemas.openxmlformats.org/officeDocument/2006/relationships/hyperlink" Target="mailto:trkl@yandex.ru" TargetMode="External"/><Relationship Id="rId7" Type="http://schemas.openxmlformats.org/officeDocument/2006/relationships/image" Target="../media/image25.jpeg"/><Relationship Id="rId12" Type="http://schemas.openxmlformats.org/officeDocument/2006/relationships/hyperlink" Target="mailto:press@lobadm.ru" TargetMode="External"/><Relationship Id="rId2" Type="http://schemas.openxmlformats.org/officeDocument/2006/relationships/hyperlink" Target="https://vk.com/trklobny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hyperlink" Target="http://www.&#1083;&#1086;&#1073;&#1085;&#1103;.&#1088;&#1092;/" TargetMode="External"/><Relationship Id="rId5" Type="http://schemas.openxmlformats.org/officeDocument/2006/relationships/hyperlink" Target="http://inlobnya.ru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mailto:redaktor@gazetachaika.ru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.yandex.ru/?uid=63081805&amp;login=lobadm#compose?to=pro%40topol-eco.ru" TargetMode="External"/><Relationship Id="rId13" Type="http://schemas.openxmlformats.org/officeDocument/2006/relationships/hyperlink" Target="https://mail.yandex.ru/?uid=63081805&amp;login=lobadm#compose?to=oaomonolit%40yandex.ru" TargetMode="External"/><Relationship Id="rId3" Type="http://schemas.openxmlformats.org/officeDocument/2006/relationships/hyperlink" Target="https://mail.yandex.ru/?uid=63081805&amp;login=lobadm#compose?to=okna-lobny%40yandex.ru" TargetMode="External"/><Relationship Id="rId7" Type="http://schemas.openxmlformats.org/officeDocument/2006/relationships/hyperlink" Target="mailto:info@ru.sika.com" TargetMode="External"/><Relationship Id="rId12" Type="http://schemas.openxmlformats.org/officeDocument/2006/relationships/hyperlink" Target="https://mail.yandex.ru/?uid=63081805&amp;login=lobadm#compose?to=smumonolit%40bk.ru" TargetMode="External"/><Relationship Id="rId2" Type="http://schemas.openxmlformats.org/officeDocument/2006/relationships/hyperlink" Target="https://mail.yandex.ru/?uid=63081805&amp;login=lobadm#compose?to=a.poloutenko%40ya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teingot.ru" TargetMode="External"/><Relationship Id="rId11" Type="http://schemas.openxmlformats.org/officeDocument/2006/relationships/hyperlink" Target="https://mail.yandex.ru/?uid=63081805&amp;login=lobadm#compose?to=mp%40metallprofil.ru" TargetMode="External"/><Relationship Id="rId5" Type="http://schemas.openxmlformats.org/officeDocument/2006/relationships/hyperlink" Target="https://mail.yandex.ru/?uid=63081805&amp;login=lobadm#compose?to=info%40setok.net" TargetMode="External"/><Relationship Id="rId10" Type="http://schemas.openxmlformats.org/officeDocument/2006/relationships/hyperlink" Target="https://mail.yandex.ru/?uid=63081805&amp;login=lobadm#compose?to=oleg.ostromogolskiy%40armacell.com" TargetMode="External"/><Relationship Id="rId4" Type="http://schemas.openxmlformats.org/officeDocument/2006/relationships/hyperlink" Target="https://mail.yandex.ru/?uid=63081805&amp;login=lobadm#compose?to=info%40metall.ru" TargetMode="External"/><Relationship Id="rId9" Type="http://schemas.openxmlformats.org/officeDocument/2006/relationships/hyperlink" Target="https://mail.yandex.ru/?uid=63081805&amp;login=lobadm#compose?to=nevsky%40lobnya.com" TargetMode="External"/><Relationship Id="rId14" Type="http://schemas.openxmlformats.org/officeDocument/2006/relationships/hyperlink" Target="https://mail.yandex.ru/?uid=63081805&amp;login=lobadm#compose?to=karat-plus%40list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4981" y="2363235"/>
            <a:ext cx="521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ИНВЕСТИЦИОННЫЙ ПАСПОРТ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г</a:t>
            </a:r>
            <a:r>
              <a:rPr lang="ru-RU" sz="2400" b="1" dirty="0" smtClean="0"/>
              <a:t>ородского округа Лобня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92081" y="405432"/>
            <a:ext cx="325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Утверждаю</a:t>
            </a:r>
          </a:p>
          <a:p>
            <a:r>
              <a:rPr lang="ru-RU" dirty="0" smtClean="0"/>
              <a:t>Глава городского округа Лобня</a:t>
            </a:r>
          </a:p>
          <a:p>
            <a:endParaRPr lang="ru-RU" dirty="0" smtClean="0"/>
          </a:p>
          <a:p>
            <a:r>
              <a:rPr lang="ru-RU" dirty="0" smtClean="0"/>
              <a:t>______________Е.В. Смышляев</a:t>
            </a:r>
            <a:endParaRPr lang="ru-RU" dirty="0"/>
          </a:p>
        </p:txBody>
      </p:sp>
      <p:pic>
        <p:nvPicPr>
          <p:cNvPr id="6" name="Picture 2" descr="http://www.conon.ru/g/f/f/20237/lobn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108285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664" y="4284416"/>
            <a:ext cx="2728583" cy="20388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507" y="234462"/>
            <a:ext cx="10047896" cy="10700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складского корпуса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«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Зика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261" y="1519514"/>
            <a:ext cx="57622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Местоположение: 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Лобня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ул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Гагарина, д. 14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Площадь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земельного участка: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2,91 Га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Разрешенное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использование: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Производственная                              зона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земель: земли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населенных пунктов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Кадастровый номер</a:t>
            </a:r>
            <a:r>
              <a:rPr lang="en-US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50:41:0020105:0027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  Вид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права: собственность </a:t>
            </a: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7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подключения к инженерным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сетям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7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г.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7"/>
            </a:pP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7"/>
            </a:pP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Инвестор: ООО «</a:t>
            </a:r>
            <a:r>
              <a:rPr lang="ru-RU" sz="16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Зика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Директор: Зюзя Сергей Юрьевич</a:t>
            </a:r>
          </a:p>
          <a:p>
            <a:pPr>
              <a:lnSpc>
                <a:spcPct val="115000"/>
              </a:lnSpc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телефона 8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(495) 577-73-33 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15" y="1519514"/>
            <a:ext cx="3554664" cy="2460511"/>
          </a:xfrm>
          <a:prstGeom prst="rect">
            <a:avLst/>
          </a:prstGeom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4818"/>
          <a:stretch/>
        </p:blipFill>
        <p:spPr>
          <a:xfrm>
            <a:off x="4402726" y="4119718"/>
            <a:ext cx="4606860" cy="23682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60281" y="346661"/>
            <a:ext cx="1583396" cy="6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03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766" y="234462"/>
            <a:ext cx="903585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Строительство производственного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комплекса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ООО «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Альконт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261" y="1519514"/>
            <a:ext cx="5762233" cy="468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Местоположение: 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Лобня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ул.Промышленная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Площадь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земельного участка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0,9 Га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Разрешенное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использование: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земель: земли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населенных пунктов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  Кадастровый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smtClean="0"/>
              <a:t>50:41:0020401:47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6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права: собственность </a:t>
            </a: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Tx/>
              <a:buAutoNum type="arabicPeriod" startAt="6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подключения к инженерным сетям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реализации</a:t>
            </a:r>
            <a:r>
              <a:rPr lang="en-US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 г.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Инвестор: ООО «</a:t>
            </a:r>
            <a:r>
              <a:rPr lang="ru-RU" sz="16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Альконт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Директор: Якунин Валерий Николаевич</a:t>
            </a: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телефона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8(495)626-96-66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91" y="1519514"/>
            <a:ext cx="4089832" cy="179407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71461" y="3598223"/>
            <a:ext cx="3008772" cy="2069093"/>
            <a:chOff x="3213100" y="758018"/>
            <a:chExt cx="7315200" cy="646103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-11089" r="14316"/>
            <a:stretch/>
          </p:blipFill>
          <p:spPr>
            <a:xfrm>
              <a:off x="3213100" y="758018"/>
              <a:ext cx="7315200" cy="646103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9" t="7873" r="28541" b="-1312"/>
            <a:stretch/>
          </p:blipFill>
          <p:spPr>
            <a:xfrm>
              <a:off x="6489701" y="761373"/>
              <a:ext cx="2743200" cy="54259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642" y="234462"/>
            <a:ext cx="2339440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234463"/>
            <a:ext cx="9500260" cy="9417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второго производственно-складского комплекса   ООО «ЗТИ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Металлпак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261" y="1519514"/>
            <a:ext cx="5762233" cy="455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Местоположение: 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Лобня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ул.Гагарина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16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Площадь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земельного участка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2,0 Га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Разрешенное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использование: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Производственная                             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зона, для размещения группы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производственно-складских предприятий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земель: земли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населенных пунктов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  Кадастровый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b="1" i="1" dirty="0" smtClean="0"/>
              <a:t>50:41:0020105:26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6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права: собственность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6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подключения к инженерным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сетям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г.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Инвестор: ООО «ЗТИ </a:t>
            </a:r>
            <a:r>
              <a:rPr lang="ru-RU" sz="16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Металлпак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Директор: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Оганесян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Айк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Маратович </a:t>
            </a: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телефона 8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(495) 577-75-57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04" y="1358187"/>
            <a:ext cx="3549752" cy="2423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6"/>
          <a:stretch/>
        </p:blipFill>
        <p:spPr>
          <a:xfrm>
            <a:off x="5913912" y="3845905"/>
            <a:ext cx="3418153" cy="2293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331330"/>
            <a:ext cx="1472540" cy="832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347" y="3963922"/>
            <a:ext cx="2573509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585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Местоположение: 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Лобня, 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Краснополянское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ш,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д.4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 Площадь земельного участка: 5,00 Га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Разрешенное использование: Производственная зона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Категория земель: земли населенных пунктов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AutoNum type="arabicPeriod" startAt="5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Кадастровый номер</a:t>
            </a:r>
            <a:r>
              <a:rPr lang="en-US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/>
              <a:t>50:41:0030203:79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 права: собственность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подключения к инженерным сетям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  Срок реализации</a:t>
            </a:r>
            <a:r>
              <a:rPr lang="en-US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 г.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 startAt="7"/>
            </a:pP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Инвестор: ООО «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Дёлер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НФ и БИ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Директор: </a:t>
            </a:r>
            <a:r>
              <a:rPr lang="ru-RU" sz="16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Запевалов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Вадим Валентинович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телефона 8 (495) 223-86-26 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57521"/>
            <a:ext cx="9445831" cy="9407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производственно-складского комплекса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ООО «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Дёлер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НФ и БИ»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7" b="13572"/>
          <a:stretch/>
        </p:blipFill>
        <p:spPr>
          <a:xfrm>
            <a:off x="10473540" y="557521"/>
            <a:ext cx="1380510" cy="940770"/>
          </a:xfrm>
          <a:prstGeom prst="rect">
            <a:avLst/>
          </a:prstGeom>
        </p:spPr>
      </p:pic>
      <p:pic>
        <p:nvPicPr>
          <p:cNvPr id="6" name="Bildplatzhalt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20139" r="18865" b="11002"/>
          <a:stretch/>
        </p:blipFill>
        <p:spPr>
          <a:xfrm>
            <a:off x="8618725" y="1825625"/>
            <a:ext cx="3032843" cy="1985302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 rotWithShape="1">
          <a:blip r:embed="rId4"/>
          <a:srcRect r="4388"/>
          <a:stretch/>
        </p:blipFill>
        <p:spPr>
          <a:xfrm>
            <a:off x="8916493" y="4037610"/>
            <a:ext cx="2735075" cy="21393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3889" r="2429"/>
          <a:stretch/>
        </p:blipFill>
        <p:spPr>
          <a:xfrm>
            <a:off x="6472378" y="3453815"/>
            <a:ext cx="2707247" cy="2119443"/>
          </a:xfrm>
          <a:prstGeom prst="rect">
            <a:avLst/>
          </a:prstGeom>
          <a:ln>
            <a:solidFill>
              <a:srgbClr val="00234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01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7142" y="234462"/>
            <a:ext cx="9031263" cy="10700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фармацевтического производства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«Ферон»</a:t>
            </a:r>
            <a:endParaRPr lang="ru-RU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261" y="1519514"/>
            <a:ext cx="5762233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Местоположение: 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Лобня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 ул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Краснополянское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ш, д.10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Площадь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земельного участка: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1,5 Га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Разрешенное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использование: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Производственная                             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зона, для размещения группы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производственно-складских предприятий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Категория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земель: земли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населенных пунктов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Кадастровый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50:41:0020105:24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права: собственность </a:t>
            </a: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подключения к инженерным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сетям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г.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6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Инвестор: ООО «Ферон»</a:t>
            </a:r>
          </a:p>
          <a:p>
            <a:pPr>
              <a:lnSpc>
                <a:spcPct val="115000"/>
              </a:lnSpc>
            </a:pPr>
            <a:r>
              <a:rPr lang="ru-RU" sz="16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Директор: Литвак Сергей Григорьевич</a:t>
            </a:r>
          </a:p>
          <a:p>
            <a:pPr>
              <a:lnSpc>
                <a:spcPct val="115000"/>
              </a:lnSpc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 телефона 8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(499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193-30-60 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infoorel.ru/user_foto/a50c_Logotip_nov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3144" y="286715"/>
            <a:ext cx="1071570" cy="107157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29964"/>
          <a:stretch/>
        </p:blipFill>
        <p:spPr>
          <a:xfrm>
            <a:off x="7859173" y="1412071"/>
            <a:ext cx="4047421" cy="2720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6345827" y="4238651"/>
            <a:ext cx="3558194" cy="21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44269"/>
              </p:ext>
            </p:extLst>
          </p:nvPr>
        </p:nvGraphicFramePr>
        <p:xfrm>
          <a:off x="93784" y="1164601"/>
          <a:ext cx="11969261" cy="48962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53800"/>
                <a:gridCol w="1208447"/>
                <a:gridCol w="4188803"/>
                <a:gridCol w="2118211"/>
              </a:tblGrid>
              <a:tr h="92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Местоположение </a:t>
                      </a:r>
                      <a:r>
                        <a:rPr lang="ru-RU" sz="1400" b="1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земельного участка</a:t>
                      </a:r>
                      <a:endParaRPr lang="ru-RU" sz="1400" b="1" i="1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земельного участка, га</a:t>
                      </a:r>
                      <a:endParaRPr lang="ru-RU" sz="1400" b="1" i="1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</a:t>
                      </a:r>
                      <a:r>
                        <a:rPr lang="ru-RU" sz="1400" b="1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собственности земельного участка</a:t>
                      </a:r>
                      <a:endParaRPr lang="ru-RU" sz="1400" b="1" i="1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</a:t>
                      </a:r>
                      <a:r>
                        <a:rPr lang="ru-RU" sz="1400" b="1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</a:t>
                      </a:r>
                      <a:endParaRPr lang="ru-RU" sz="1400" b="1" i="1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область, город Лобня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ул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Горки Киовские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«К-Строитель»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населенных пунктов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область, город Лобня, район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дер. 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Катюшки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«Краснополянская Птицефабрика» 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населенных пунктов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область, город Лобня, 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</a:t>
                      </a:r>
                      <a:r>
                        <a:rPr lang="ru-RU" sz="11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Горки Киовские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«Авангард»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населенных пунктов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область, город Лобня, район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дер. Катюшки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«Краснополянская Птицефабрика» 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населенных пунктов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область, город Лобня, 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Комиссара 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Агапова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«Краснополянская Птицефабрика» 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населенных пунктов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область, город Лобня, северо-западнее Шереметьевского шоссе, за базовым складом ГСМ ОАО 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«Шереметьево 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Бизнес-Парк»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</a:t>
                      </a:r>
                      <a:r>
                        <a:rPr lang="ru-RU" sz="11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сельскохозяйственного назначения 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область, город Лобня, ул. Горки Киовские, владение</a:t>
                      </a:r>
                      <a:r>
                        <a:rPr lang="ru-RU" sz="11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«Рольф-Лоджистик» 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область, город Лобня, ул. Краснополянская, д. 20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«УК </a:t>
                      </a:r>
                      <a:r>
                        <a:rPr lang="ru-RU" sz="11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Поллисад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область, город Лобня, в районе Шереметьевского шоссе,</a:t>
                      </a:r>
                      <a:r>
                        <a:rPr lang="ru-RU" sz="11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дер. Катюшки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ГУ МО «Управление автомобильных дорог МО «</a:t>
                      </a:r>
                      <a:r>
                        <a:rPr lang="ru-RU" sz="11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Мосавтодор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Земли промышленного назначения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область, город Лобня, ул. Горки Киовские,</a:t>
                      </a:r>
                      <a:r>
                        <a:rPr lang="ru-RU" sz="11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вл. 11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4,96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1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Виртген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интернациональ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-сервис»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собственность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область, город Лобня, </a:t>
                      </a:r>
                      <a:r>
                        <a:rPr lang="ru-RU" sz="11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уг.о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Гагарина, д. 7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ИП</a:t>
                      </a:r>
                      <a:r>
                        <a:rPr lang="ru-RU" sz="11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Белобров Михаил Валентинович  </a:t>
                      </a: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собственность</a:t>
                      </a:r>
                      <a:endParaRPr lang="ru-RU" sz="11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8" marR="5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3213" y="1"/>
            <a:ext cx="1164280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Перспективные для инвестиций земельные участки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8969"/>
              </p:ext>
            </p:extLst>
          </p:nvPr>
        </p:nvGraphicFramePr>
        <p:xfrm>
          <a:off x="83127" y="1168861"/>
          <a:ext cx="11886135" cy="5499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729"/>
                <a:gridCol w="3732985"/>
                <a:gridCol w="3869421"/>
              </a:tblGrid>
              <a:tr h="5193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Глава города Лобня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Смышляев Евгений Викторович</a:t>
                      </a:r>
                      <a:endParaRPr lang="ru-RU" sz="1400" b="1" i="1" dirty="0" smtClean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тел/факс 8(495</a:t>
                      </a: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577-12-43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smyshliaev@gmail.com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Первый Заместитель Главы Администрации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Сорокина Екатерина Владимировна</a:t>
                      </a: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8(495) 577-27-22</a:t>
                      </a:r>
                      <a:endParaRPr lang="en-US" sz="1400" b="1" i="1" kern="1200" dirty="0" smtClean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lobadm@yandex.ru</a:t>
                      </a:r>
                      <a:endParaRPr lang="ru-RU" sz="1400" b="1" i="1" kern="12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Заместитель Главы Администрации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Заместитель Главы Администрации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Петрова Оксана Васильевна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Кузнецов Александр Сергеевич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8(495)577-27-22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8(495)577-67-41</a:t>
                      </a:r>
                      <a:r>
                        <a:rPr lang="ru-RU" sz="1400" b="1" i="1" baseline="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lobadm@lobnya.mosreg.ru</a:t>
                      </a:r>
                      <a:endParaRPr lang="ru-RU" sz="1400" b="1" i="1" dirty="0" smtClean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8(495)577-50-57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Заместитель Главы Администрации</a:t>
                      </a: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Холиков</a:t>
                      </a: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Александр Геннадьевич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8(495</a:t>
                      </a: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577-04-26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gkh-lobnya@yandex.ru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Заместитель Главы Администрации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Локтева Лариса Николаевна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8(495)</a:t>
                      </a:r>
                      <a:r>
                        <a:rPr lang="ru-RU" sz="1400" b="1" i="1" baseline="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577-46-98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Генеральный директор Лобненской торгово-промышленной палаты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Кошкин Евгений Иванович 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8(495)577-57-78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tpp@tpplo.ru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 ГКУ МО </a:t>
                      </a:r>
                      <a:r>
                        <a:rPr lang="ru-RU" sz="1400" b="1" i="1" dirty="0" err="1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Лобненский</a:t>
                      </a: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 занятости населения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Бояршинова Алевтина Васильевна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8(495) </a:t>
                      </a: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579-04-13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lob5028@msznmo.ru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«Лобненский Водоканал»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Нечаев Игорь Николаевич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8(495) 577-07-16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lobnyavod@mail.ru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УМП «Лобненская Теплосеть»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Цаплин Олег Евгеньевич 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8(495)</a:t>
                      </a:r>
                      <a:r>
                        <a:rPr lang="ru-RU" sz="1400" b="1" i="1" baseline="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577- 45-11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lobntset@mtu-net.ru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ЗАО «Лобненская электросеть»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Никишин Виктор Михайлович</a:t>
                      </a: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8(495) 577-37-36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obelectro@mail.ru</a:t>
                      </a: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АО "МСК Энергосеть»</a:t>
                      </a:r>
                    </a:p>
                    <a:p>
                      <a:pPr algn="l" fontAlgn="b"/>
                      <a:r>
                        <a:rPr lang="ru-RU" sz="1400" b="1" i="1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Диспетчерская ГО Лобня</a:t>
                      </a:r>
                      <a:endParaRPr lang="ru-RU" sz="1400" b="1" i="1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Прокопенко Андрей Васильевич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(495) 481-41-57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(495) 579-42-72 </a:t>
                      </a:r>
                      <a:r>
                        <a:rPr lang="en-US" sz="1400" b="1" i="1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info@kenet.ru</a:t>
                      </a:r>
                      <a:endParaRPr lang="ru-RU" sz="1400" b="1" i="1" dirty="0" smtClean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372" y="55087"/>
            <a:ext cx="8935453" cy="1046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Полезная информация для инвесторов</a:t>
            </a:r>
            <a:endParaRPr kumimoji="0" lang="ru-RU" altLang="ru-RU" sz="20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Администрация городского</a:t>
            </a:r>
            <a:r>
              <a:rPr kumimoji="0" lang="ru-RU" altLang="ru-RU" sz="1400" b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округа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Лобня</a:t>
            </a:r>
            <a:endParaRPr kumimoji="0" lang="ru-RU" altLang="ru-RU" sz="14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141730 Московская область, город Лобня, ул. Ленина д.21</a:t>
            </a:r>
            <a:endParaRPr kumimoji="0" lang="ru-RU" altLang="ru-RU" sz="14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mail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lobadm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@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lobadm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ru-RU" sz="1400" b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</a:t>
            </a:r>
            <a:endParaRPr kumimoji="0" lang="ru-RU" altLang="ru-RU" sz="1400" b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http://www.conon.ru/g/f/f/20237/lobna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515" y="145170"/>
            <a:ext cx="1192361" cy="8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51558"/>
              </p:ext>
            </p:extLst>
          </p:nvPr>
        </p:nvGraphicFramePr>
        <p:xfrm>
          <a:off x="11552702" y="6882063"/>
          <a:ext cx="416560" cy="36576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70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2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013450" algn="l"/>
              </a:tabLst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 для инвесторов</a:t>
            </a:r>
            <a:endParaRPr lang="ru-RU" sz="1600" b="1" i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58334"/>
            <a:ext cx="1087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Ведущие городские и региональные средства массовой информации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0728" y="1496606"/>
            <a:ext cx="11502474" cy="4446516"/>
            <a:chOff x="164594" y="1141005"/>
            <a:chExt cx="11502474" cy="4446516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1178474"/>
              <a:ext cx="32173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Телеканалы и радио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8267" y="2847014"/>
              <a:ext cx="25738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Печатные СМИ </a:t>
              </a:r>
              <a:endParaRPr lang="ru-RU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1868" y="1327031"/>
              <a:ext cx="38438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Адрес: </a:t>
              </a:r>
              <a:r>
                <a:rPr lang="en-US" dirty="0">
                  <a:hlinkClick r:id="rId2"/>
                </a:rPr>
                <a:t>https://</a:t>
              </a:r>
              <a:r>
                <a:rPr lang="en-US" dirty="0" smtClean="0">
                  <a:hlinkClick r:id="rId2"/>
                </a:rPr>
                <a:t>vk.com/trklobnya</a:t>
              </a:r>
              <a:r>
                <a:rPr lang="ru-RU" dirty="0" smtClean="0"/>
                <a:t> </a:t>
              </a:r>
            </a:p>
            <a:p>
              <a:r>
                <a:rPr lang="ru-RU" dirty="0" smtClean="0"/>
                <a:t>Телефон</a:t>
              </a:r>
              <a:r>
                <a:rPr lang="ru-RU" dirty="0"/>
                <a:t>: </a:t>
              </a:r>
              <a:r>
                <a:rPr lang="en-US" dirty="0" smtClean="0"/>
                <a:t>+7(495) </a:t>
              </a:r>
              <a:r>
                <a:rPr lang="ru-RU" dirty="0" smtClean="0"/>
                <a:t>577-40-23</a:t>
              </a:r>
            </a:p>
            <a:p>
              <a:r>
                <a:rPr lang="ru-RU" dirty="0" smtClean="0"/>
                <a:t>Е-</a:t>
              </a:r>
              <a:r>
                <a:rPr lang="en-US" dirty="0" smtClean="0"/>
                <a:t>mail</a:t>
              </a:r>
              <a:r>
                <a:rPr lang="ru-RU" dirty="0" smtClean="0"/>
                <a:t>: </a:t>
              </a:r>
              <a:r>
                <a:rPr lang="en-US" dirty="0" err="1" smtClean="0">
                  <a:hlinkClick r:id="rId3"/>
                </a:rPr>
                <a:t>trkl</a:t>
              </a:r>
              <a:r>
                <a:rPr lang="en-US" dirty="0" smtClean="0">
                  <a:hlinkClick r:id="rId3"/>
                </a:rPr>
                <a:t>@</a:t>
              </a:r>
              <a:r>
                <a:rPr lang="en-US" dirty="0" err="1" smtClean="0">
                  <a:hlinkClick r:id="rId3"/>
                </a:rPr>
                <a:t>yandex.ru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t="26445" b="23778"/>
            <a:stretch/>
          </p:blipFill>
          <p:spPr>
            <a:xfrm>
              <a:off x="4483100" y="1141005"/>
              <a:ext cx="1905000" cy="9482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91868" y="2380736"/>
              <a:ext cx="38438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Адрес: </a:t>
              </a:r>
              <a:r>
                <a:rPr lang="en-US" dirty="0">
                  <a:hlinkClick r:id="rId5"/>
                </a:rPr>
                <a:t>http://inlobnya.ru</a:t>
              </a:r>
              <a:r>
                <a:rPr lang="en-US" dirty="0" smtClean="0">
                  <a:hlinkClick r:id="rId5"/>
                </a:rPr>
                <a:t>/</a:t>
              </a:r>
              <a:r>
                <a:rPr lang="ru-RU" dirty="0" smtClean="0"/>
                <a:t> </a:t>
              </a:r>
            </a:p>
            <a:p>
              <a:r>
                <a:rPr lang="ru-RU" dirty="0" smtClean="0"/>
                <a:t>Телефон</a:t>
              </a:r>
              <a:r>
                <a:rPr lang="ru-RU" dirty="0"/>
                <a:t>: </a:t>
              </a:r>
              <a:r>
                <a:rPr lang="en-US" dirty="0" smtClean="0"/>
                <a:t>+7(495) </a:t>
              </a:r>
              <a:r>
                <a:rPr lang="ru-RU" dirty="0" smtClean="0"/>
                <a:t>577-63-72</a:t>
              </a:r>
            </a:p>
            <a:p>
              <a:r>
                <a:rPr lang="ru-RU" dirty="0" smtClean="0"/>
                <a:t>Е-</a:t>
              </a:r>
              <a:r>
                <a:rPr lang="en-US" dirty="0" smtClean="0"/>
                <a:t>mail</a:t>
              </a:r>
              <a:r>
                <a:rPr lang="ru-RU" dirty="0" smtClean="0"/>
                <a:t>: </a:t>
              </a:r>
              <a:r>
                <a:rPr lang="en-US" dirty="0" err="1" smtClean="0">
                  <a:hlinkClick r:id="rId3"/>
                </a:rPr>
                <a:t>trkl</a:t>
              </a:r>
              <a:r>
                <a:rPr lang="en-US" dirty="0" smtClean="0">
                  <a:hlinkClick r:id="rId3"/>
                </a:rPr>
                <a:t>@</a:t>
              </a:r>
              <a:r>
                <a:rPr lang="en-US" dirty="0" err="1" smtClean="0">
                  <a:hlinkClick r:id="rId3"/>
                </a:rPr>
                <a:t>yandex.ru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8000" y="2282088"/>
              <a:ext cx="10549467" cy="6692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/>
            <a:srcRect r="53951"/>
            <a:stretch/>
          </p:blipFill>
          <p:spPr>
            <a:xfrm>
              <a:off x="4251325" y="2457137"/>
              <a:ext cx="2368550" cy="6477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/>
            <a:srcRect r="45556" b="84664"/>
            <a:stretch/>
          </p:blipFill>
          <p:spPr>
            <a:xfrm>
              <a:off x="4241449" y="3212965"/>
              <a:ext cx="2378823" cy="9247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91868" y="3441848"/>
              <a:ext cx="38438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Адрес: </a:t>
              </a:r>
              <a:r>
                <a:rPr lang="en-US" dirty="0">
                  <a:hlinkClick r:id="rId8"/>
                </a:rPr>
                <a:t>http://</a:t>
              </a:r>
              <a:r>
                <a:rPr lang="en-US" dirty="0" smtClean="0">
                  <a:hlinkClick r:id="rId8"/>
                </a:rPr>
                <a:t>gazetachaika.ru/</a:t>
              </a:r>
              <a:endParaRPr lang="ru-RU" dirty="0"/>
            </a:p>
            <a:p>
              <a:r>
                <a:rPr lang="ru-RU" dirty="0" smtClean="0"/>
                <a:t>Телефон</a:t>
              </a:r>
              <a:r>
                <a:rPr lang="ru-RU" dirty="0"/>
                <a:t>: </a:t>
              </a:r>
              <a:r>
                <a:rPr lang="ru-RU" dirty="0" smtClean="0"/>
                <a:t>+7(909) 909-44-00</a:t>
              </a:r>
            </a:p>
            <a:p>
              <a:r>
                <a:rPr lang="ru-RU" dirty="0" smtClean="0"/>
                <a:t>Е-</a:t>
              </a:r>
              <a:r>
                <a:rPr lang="en-US" dirty="0" smtClean="0"/>
                <a:t>mail</a:t>
              </a:r>
              <a:r>
                <a:rPr lang="ru-RU" dirty="0" smtClean="0"/>
                <a:t>: </a:t>
              </a:r>
              <a:r>
                <a:rPr lang="en-US" dirty="0" smtClean="0">
                  <a:hlinkClick r:id="rId9"/>
                </a:rPr>
                <a:t>redaktor@gazetachaika.ru</a:t>
              </a:r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flipV="1">
              <a:off x="164594" y="4436686"/>
              <a:ext cx="11146872" cy="4571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8267" y="4933741"/>
              <a:ext cx="2573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Интернет</a:t>
              </a:r>
              <a:endParaRPr lang="ru-RU" sz="2800" b="1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0"/>
            <a:srcRect l="14305" t="23697" r="51667" b="69358"/>
            <a:stretch/>
          </p:blipFill>
          <p:spPr>
            <a:xfrm>
              <a:off x="3974592" y="4937533"/>
              <a:ext cx="2912536" cy="50996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91868" y="4664191"/>
              <a:ext cx="477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Адрес: </a:t>
              </a:r>
              <a:r>
                <a:rPr lang="en-US" dirty="0">
                  <a:hlinkClick r:id="rId11"/>
                </a:rPr>
                <a:t>http://www.xn--90athc1g.xn--p1ai</a:t>
              </a:r>
              <a:r>
                <a:rPr lang="en-US" dirty="0" smtClean="0">
                  <a:hlinkClick r:id="rId11"/>
                </a:rPr>
                <a:t>/</a:t>
              </a:r>
              <a:r>
                <a:rPr lang="ru-RU" dirty="0" smtClean="0"/>
                <a:t> </a:t>
              </a:r>
            </a:p>
            <a:p>
              <a:r>
                <a:rPr lang="ru-RU" dirty="0" smtClean="0"/>
                <a:t>Телефон</a:t>
              </a:r>
              <a:r>
                <a:rPr lang="ru-RU" dirty="0"/>
                <a:t>: </a:t>
              </a:r>
              <a:r>
                <a:rPr lang="ru-RU" dirty="0" smtClean="0"/>
                <a:t>+7(495) 579-09-40</a:t>
              </a:r>
            </a:p>
            <a:p>
              <a:r>
                <a:rPr lang="ru-RU" dirty="0" smtClean="0"/>
                <a:t>Е-</a:t>
              </a:r>
              <a:r>
                <a:rPr lang="en-US" dirty="0" smtClean="0"/>
                <a:t>mail</a:t>
              </a:r>
              <a:r>
                <a:rPr lang="ru-RU" dirty="0" smtClean="0"/>
                <a:t>: </a:t>
              </a:r>
              <a:r>
                <a:rPr lang="en-US" dirty="0" smtClean="0">
                  <a:hlinkClick r:id="rId12"/>
                </a:rPr>
                <a:t>press@</a:t>
              </a:r>
              <a:r>
                <a:rPr lang="en-US" dirty="0" err="1" smtClean="0">
                  <a:hlinkClick r:id="rId12"/>
                </a:rPr>
                <a:t>lobadm.ru</a:t>
              </a:r>
              <a:r>
                <a:rPr lang="en-US" dirty="0" smtClean="0"/>
                <a:t> 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47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46480" y="182883"/>
            <a:ext cx="815924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Предприятия строительного комплекса</a:t>
            </a:r>
            <a:endParaRPr kumimoji="0" lang="ru-RU" altLang="ru-RU" sz="1600" b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71502"/>
              </p:ext>
            </p:extLst>
          </p:nvPr>
        </p:nvGraphicFramePr>
        <p:xfrm>
          <a:off x="164124" y="882995"/>
          <a:ext cx="11852031" cy="190132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91915"/>
                <a:gridCol w="2741462"/>
                <a:gridCol w="3395506"/>
                <a:gridCol w="2611574"/>
                <a:gridCol w="2611574"/>
              </a:tblGrid>
              <a:tr h="268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1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65300" algn="l"/>
                        </a:tabLst>
                      </a:pPr>
                      <a:r>
                        <a:rPr lang="ru-RU" sz="105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</a:t>
                      </a:r>
                      <a:endParaRPr lang="ru-RU" sz="105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Руководитель</a:t>
                      </a:r>
                      <a:endParaRPr lang="ru-RU" sz="105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Телефон</a:t>
                      </a:r>
                      <a:endParaRPr lang="ru-RU" sz="105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Электронный адрес</a:t>
                      </a:r>
                      <a:endParaRPr lang="ru-RU" sz="105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«Виктория-Л»</a:t>
                      </a: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Полоутенко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Анна Сергеевна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8-495-508-92-15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a.poloutenko@ya.ru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«Окна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плюс Л»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Бабий Александр Владимирович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8-495-577-02-70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okna-lobny@yandex.ru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ТСФ «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Спецпрокат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Ребриков Игорь Петрович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8-495-579-40-04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info@metall.ru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«ПК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Алькор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Горло Роман Геннадьевич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8-495-730-27-01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info@setok.net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ЗАО «ККЗ»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Алексеев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Александр Викторович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8-495-108-24-47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/>
                        </a:rPr>
                        <a:t>info@steingot.ru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Зика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Зюзя Сергей Юрьевич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8-495-577-73-33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/>
                        </a:rPr>
                        <a:t>info@ru.sika.com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Гранитстрой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Галджев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Вячеслав Александрович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8-495-988-28-68</a:t>
                      </a: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info@betoncement.ru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370" marR="4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2863"/>
              </p:ext>
            </p:extLst>
          </p:nvPr>
        </p:nvGraphicFramePr>
        <p:xfrm>
          <a:off x="164122" y="2778826"/>
          <a:ext cx="11852033" cy="142815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91915"/>
                <a:gridCol w="2741461"/>
                <a:gridCol w="3395507"/>
                <a:gridCol w="2611575"/>
                <a:gridCol w="2611575"/>
              </a:tblGrid>
              <a:tr h="2256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«Русь-Строй»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Савочкин Сергей Александрович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8-495-506-68-25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3400604@mail.ru</a:t>
                      </a:r>
                      <a:endParaRPr lang="ru-RU" sz="100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ООО «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Топол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-ЭКО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Иожица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Сергей Григорьевич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8-495-651-86-88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8"/>
                        </a:rPr>
                        <a:t>pro@topol-eco.ru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«Стройметмастерсервис»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Невский Александр Витальевич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8-495 -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579-16-79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9"/>
                        </a:rPr>
                        <a:t>nevsky@lobnya.com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Армаселль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Остромогольский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Олег Евгеньевич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(985)978-70-48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0"/>
                        </a:rPr>
                        <a:t>oleg.ostromogolskiy@armacell.com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«Компания Металл Профиль» Центральный Ф-л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Михайлов Леонид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Александрович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8-495-225-61-51 доб.30-50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1"/>
                        </a:rPr>
                        <a:t>mp@metallprofil.ru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СпецСмуМонолит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Каменев Сергей Александрович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8-495-577-11-74</a:t>
                      </a: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2"/>
                        </a:rPr>
                        <a:t>smumonolit@bk.ru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7" marR="45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1752"/>
              </p:ext>
            </p:extLst>
          </p:nvPr>
        </p:nvGraphicFramePr>
        <p:xfrm>
          <a:off x="164122" y="4191990"/>
          <a:ext cx="11852033" cy="44882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90380"/>
                <a:gridCol w="2732914"/>
                <a:gridCol w="3384920"/>
                <a:gridCol w="2603432"/>
                <a:gridCol w="2640387"/>
              </a:tblGrid>
              <a:tr h="2612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«Монолит»</a:t>
                      </a: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Парфенов Сергей Викторович</a:t>
                      </a: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8-495-215-54-84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3"/>
                        </a:rPr>
                        <a:t>oaomonolit@yandex.ru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 «Карат плюс»</a:t>
                      </a: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Лавренович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Олег Анатольевич</a:t>
                      </a: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8-495-577-04-90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4"/>
                        </a:rPr>
                        <a:t>karat-plus@list.ru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24" marR="59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0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466" y="1045240"/>
            <a:ext cx="487936" cy="2075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7" y="936004"/>
            <a:ext cx="6851383" cy="572768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182845" y="2943269"/>
            <a:ext cx="199267" cy="177301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335711" y="1274566"/>
            <a:ext cx="459822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 Лобня находится в северной части Московской области, в 12 км от МКАД, между Дмитровским и Ленинградским шоссе.  </a:t>
            </a:r>
            <a:r>
              <a:rPr lang="ru-RU" alt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Савеловская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железная дорога делит городской округ на две части, большая из них лежит к западу от магистрали. </a:t>
            </a:r>
            <a:r>
              <a:rPr lang="ru-RU" alt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Рогачевкое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шоссе пересекает городской округ с юго-востока на северо-запад. </a:t>
            </a:r>
            <a:endParaRPr lang="ru-RU" altLang="ru-RU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 Лобня граничит с сельскими поселениями: Федоскино </a:t>
            </a:r>
            <a:r>
              <a:rPr lang="ru-RU" alt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Мытищинского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района, </a:t>
            </a:r>
            <a:r>
              <a:rPr lang="ru-RU" alt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Лунево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Солнечногорского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района, </a:t>
            </a:r>
            <a:r>
              <a:rPr lang="ru-RU" altLang="ru-RU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Габо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Дмитровского района и с городским поселением Некрасовский Дмитровского района.</a:t>
            </a:r>
            <a:endParaRPr lang="ru-RU" altLang="ru-RU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3 км от городского округа расположен аэропорт «Шереметьево-1».</a:t>
            </a:r>
            <a:endParaRPr lang="ru-RU" altLang="ru-RU" sz="16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8125" y="4071976"/>
            <a:ext cx="2491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Московская область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1222" y="2635492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Лобня</a:t>
            </a:r>
            <a:endParaRPr lang="ru-RU" sz="1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062" y="1406769"/>
            <a:ext cx="4539798" cy="4185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городского округа Лобня 3019 га.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88220 чел.     (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01.01.2018 г.)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Трудоспособное население –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51,5 тыс.чел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 –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34,4 тыс.чел.</a:t>
            </a:r>
            <a:endParaRPr lang="ru-RU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4331" y="813997"/>
            <a:ext cx="7487669" cy="2804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земельных участков для размещения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домов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ИЖС: от 4023,69 – до 4461,80 руб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садоводческих и огороднических объединений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2151,74-3141,23 руб. за кв.м.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объектов торговли: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4238,18 – до 6080,16 руб. за кв.м.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промышленности: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1759,09 – до 2904,50 руб. за кв.м.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Демография и ресурсы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04331" y="3655832"/>
            <a:ext cx="7487669" cy="312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•Электроэнергии: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3,77 -5,38 руб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Квт*час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Газоснабжения: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6460 (газ)(транспортировка)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1000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Водоснабжения: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11,4 до 20,17 руб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Водоотведения: от 27,38 – до 43,76 руб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НДС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Теплоснабжения: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1196,04 – до 1848,60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руб./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НДС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образования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598" y="914400"/>
            <a:ext cx="11642804" cy="5827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Система образования городского округа: </a:t>
            </a:r>
          </a:p>
          <a:p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образовательные учреждения –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19;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Негосударственные дошкольные учреждения – 2;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учреждения-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11;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Православная гимназия во имя Святителя Филарета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(коррекционная)  общеобразовательная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7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38" y="10023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предприятия промышленности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334" y="840494"/>
            <a:ext cx="36175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«Тетра Пак»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местонахождения: Московская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Краснополянское шоссе, 2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17.21.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гофрированного картона, бумажной и картонной тары.</a:t>
            </a: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Центральный филиал 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ООО «Компания Металл Профиль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ул. Лейтенанта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Бойко, 104 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25.11.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строительных металлических конструкций.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ЗАО «Лобненский завод строительного фарфора»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Силикатная, 2.     Сфера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23.42.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керамических санитарно-технических  изделий.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«Народные промыслы»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Краснополянский тупик, 12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20.42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парфюмерных                                      и косметических средств.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1116" y="840494"/>
            <a:ext cx="34240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ООО «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Зика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Лобня, ул. Гагарина, 14.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20.59.5.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прочих химических продуктов.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Делер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НФ и БИ»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Лобня, ул. Краснополянское шоссе, 4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11.07.2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безалкогольных напитков ароматизированных или с добавлением сахара кроме минеральных вод</a:t>
            </a: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ООО «Звезда»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Промышленная, 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32.40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игр и игрушек</a:t>
            </a: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• ООО «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Топол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-Эко»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Горького, 104. Сфера деятельности: ОКВЭД 22.29.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 прочих пластмассовых изделий</a:t>
            </a: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136" y="840494"/>
            <a:ext cx="323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ТСФ «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Спецпрокат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Краснополянский тупик, 4.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25.11.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строительных металлических изделий.</a:t>
            </a: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Армаселль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Лейтенанта Бойко, 95 в.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22.19.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прочих резиновых изделий.</a:t>
            </a: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ООО «ПК Титан»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г.о.Лобня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ул.Лейтенанта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Бойко, д.104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28.15 Производство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промышленного холодильного и вентиляционного оборудования</a:t>
            </a: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38" y="10023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предприятия промышленности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0" y="839740"/>
            <a:ext cx="35685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«Камелия НПП»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городок, корп. 8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21.20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Производство лекарственных препаратов и материалов, применяемых в медицинских целях.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Краснополянский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керамический завод»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Лобня, ул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Лейтенанта Бойко,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23.61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изделий из бетона для использования в строительстве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• ООО «МИДЛ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Железнодорожная, 10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28.29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прочих машин и оборудования общего назначения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312" y="839740"/>
            <a:ext cx="34240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ООО «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Прато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Лобня, ул. Текстильная, 1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14.13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верхней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«Стройметмастерсервис»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Промышленная, 8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25.11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строительных металлических конструкций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Формалайн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Лобня, ул.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Лейтенанта  Бойко, 104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22.29.2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прочих изделий из пластмасс, не включенных в другие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группировки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136" y="840494"/>
            <a:ext cx="323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Петромакс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Индустриальная, 9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ОКВЭД 38.32.3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отходов и лома черных металлов</a:t>
            </a: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«ЗТИ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Металлпак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 Московская область,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Лобня, ул. Гагарина, 16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деятельности: ОКВЭД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25.90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прочих готовых металлический изделий</a:t>
            </a: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30" y="92788"/>
            <a:ext cx="11642804" cy="149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dirty="0" smtClean="0"/>
              <a:t>Перечень потенциальных и находящихся на ранней стадии реализации </a:t>
            </a:r>
            <a:r>
              <a:rPr lang="ru-RU" altLang="ru-RU" sz="2400" dirty="0"/>
              <a:t>инвестиционных </a:t>
            </a:r>
            <a:r>
              <a:rPr lang="ru-RU" altLang="ru-RU" sz="2400" dirty="0" smtClean="0"/>
              <a:t>проектов (оказывающих существенное влияние на экономику города, не относящиеся к строительству жилья и сопутствующих объектов, а также к строительству федеральных и региональных объектов инженерной инфраструктуры)</a:t>
            </a:r>
            <a:endParaRPr lang="ru-RU" altLang="ru-RU" sz="24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86889" y="1780674"/>
            <a:ext cx="11614068" cy="4848725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Промышленность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складского корпуса ООО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Зика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производственного комплекса  ООО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Альконт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производственно-складского комплекса ООО «ЗТИ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Металлпак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второй очереди производственно-складского корпуса ООО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Дёлер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НФ и БИ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Торговля и услуги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торгового центра ООО «Полина»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 этап строительства торгового центра «Поворот»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Водно-спортивный досуговый центр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магазина ООО «Моно»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Расширение производственно-складского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комплекса Х5 </a:t>
            </a:r>
            <a:r>
              <a:rPr lang="en-US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Retail </a:t>
            </a: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2 детских садов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общежития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культурно-досугового центра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030681" y="968828"/>
            <a:ext cx="5198313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8944" y="37570"/>
            <a:ext cx="11642804" cy="1246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dirty="0" smtClean="0"/>
              <a:t>Приоритетные отрасли развития городского округа для привлечения инвестиций </a:t>
            </a:r>
            <a:br>
              <a:rPr lang="ru-RU" altLang="ru-RU" sz="2400" dirty="0" smtClean="0"/>
            </a:br>
            <a:r>
              <a:rPr lang="ru-RU" altLang="ru-RU" sz="2400" dirty="0" smtClean="0"/>
              <a:t>(основная специализация бизнеса на территории)</a:t>
            </a:r>
            <a:endParaRPr lang="ru-RU" alt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777" y="1641231"/>
            <a:ext cx="7995138" cy="3411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/>
              <a:t>Производство строительных материалов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/>
              <a:t>Производство упаковочных </a:t>
            </a:r>
            <a:r>
              <a:rPr lang="ru-RU" sz="2400" dirty="0" smtClean="0"/>
              <a:t>материалов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/>
              <a:t>Производство пищевых продуктов и добавок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328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8" y="191673"/>
            <a:ext cx="11642804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Расположение крупных предприятий (инвестиционные проекты)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318" y="1045242"/>
            <a:ext cx="2600938" cy="58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450976" y="3939988"/>
            <a:ext cx="352241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182035" y="5015753"/>
            <a:ext cx="618143" cy="103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762076" y="1599304"/>
            <a:ext cx="45719" cy="4451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694292" y="1721923"/>
            <a:ext cx="4191895" cy="4203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линии ООО «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Зика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Строительство производственного комплекса ООО «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Альконт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Строительство производственного корпуса ООО «ЗТИ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Металлпак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Строительство производственного комплекса ООО «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Делер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НФ и Би»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Строительство фармацевтического производства ООО «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Ферон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966" y1="8073" x2="4966" y2="8073"/>
                      </a14:backgroundRemoval>
                    </a14:imgEffect>
                    <a14:imgEffect>
                      <a14:sharpenSoften amount="6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986" y="895129"/>
            <a:ext cx="6969331" cy="5860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3206779" y="4581071"/>
            <a:ext cx="199267" cy="177301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3717" y="4790509"/>
            <a:ext cx="199267" cy="177301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84611" y="4597261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1102" y="4331167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1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74099" y="4669721"/>
            <a:ext cx="199267" cy="177301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913870" y="437549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77968" y="4456118"/>
            <a:ext cx="208711" cy="141143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480121" y="4042129"/>
            <a:ext cx="208711" cy="141143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066270" y="452789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1146" y="4159667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56087" y="393263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2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2255</Words>
  <Application>Microsoft Office PowerPoint</Application>
  <PresentationFormat>Широкоэкранный</PresentationFormat>
  <Paragraphs>459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 производственно-складского комплекса                                           ООО «Дёлер НФ и БИ»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Antranik Nersesyan</dc:creator>
  <cp:lastModifiedBy>Софронова Наталья  Геннадьевна</cp:lastModifiedBy>
  <cp:revision>248</cp:revision>
  <cp:lastPrinted>2019-02-13T09:37:30Z</cp:lastPrinted>
  <dcterms:created xsi:type="dcterms:W3CDTF">2015-10-29T13:36:46Z</dcterms:created>
  <dcterms:modified xsi:type="dcterms:W3CDTF">2019-02-13T11:10:46Z</dcterms:modified>
</cp:coreProperties>
</file>